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2"/>
    <p:restoredTop sz="91508"/>
  </p:normalViewPr>
  <p:slideViewPr>
    <p:cSldViewPr snapToGrid="0" snapToObjects="1">
      <p:cViewPr>
        <p:scale>
          <a:sx n="120" d="100"/>
          <a:sy n="120" d="100"/>
        </p:scale>
        <p:origin x="10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6FAF4-1D50-CD49-A471-306832B4AC33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BEAFC-BF03-3543-B89F-0B5F4779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1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BEAFC-BF03-3543-B89F-0B5F4779CD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FC95-B63B-BC43-98F8-30431AF40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2893F-5907-104E-B1E6-C6EE1D8CB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239B8-879D-D448-ABD7-129F796E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C02C-B485-FC4E-94A6-144ACF140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BB5EE-9F13-424B-AFE9-59963A83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1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4C89-470D-BB47-9523-9BB78F83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A9E92-DB4E-4E40-B8CE-D83BDEF12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D1B9A-4079-9240-A9BA-F7E6DFFF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CC908-4CB9-EE4F-9BB9-C3934E08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DF165-43A0-804D-BF20-647138C23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6D06B-DC8A-284D-822E-972863196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C10013-AE81-834E-88E8-CA1259274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35F59-619F-6A4C-B960-677BF6A8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52FAC-EFC3-8A49-B849-9E9ABD58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0AEF4-A4ED-6A48-959A-EB3BE09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AC7F-9AE4-D94A-B207-B53C9ECB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CF5FC-2B2B-174F-8342-F57AB5253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6BE64-9CCE-9041-8C7F-F4E72E286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35EEC-2FD7-1048-B1DF-F2CECF980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2480D-9AB5-254D-961D-FBD8B901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EAEA-C35D-764C-810F-DC12A17F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132F9-F994-6443-A021-01DAB72B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8B1F6-54D1-BF43-B718-08612326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D23C9-FD34-9E4F-9D88-3687C3FA5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39214-E5DF-0B4C-9670-FAD09881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3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16E0-03A3-5949-A0EC-0C5BDF81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5BC0B-583D-B943-AF8C-681DFAB00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B9BE6-951C-C947-8D84-3A43757F0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A1DB2-34B9-7D43-933D-E25F6510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70063-2C5D-FA4D-A4D4-9F7B5EE8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32421-91FD-D845-B990-EA456CE7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65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EBA7-E921-2444-B867-B2307E51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134BF-9382-1743-BC53-913F61D04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F69DE-504C-1842-A17C-EEAE4562B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FEE2C-ED9A-0B43-8841-DD00592E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31C02-CD0B-8048-BAB8-91380571B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ACF8C7-59C6-9244-9046-83716D98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E1CEEC-D9C0-A847-A80B-3499BBFF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CCF4EC-90BC-2244-921D-3B5AB699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7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DC3B-498F-6E4C-B7B2-04356BEB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07763-1CF4-A74E-8EB3-424CA28D2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78528-C8B2-1841-B3B0-A4DC6096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2446E-A6A3-A048-BCC2-3068F401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7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2F2AA-A8C2-9446-854C-01E02ECDF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CE496-FABA-3848-96BC-E7658A498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B5D3D-1899-F247-AB61-318FDA0B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7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356A-37D5-8541-B089-7927344C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1236B-92EE-2749-890D-E52C016C4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93B17-2635-764E-A199-865586DB1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C0CA9-9E2A-B04A-854C-A5068542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1C2C0-3FA8-4B4D-9F33-93BF4D22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06502-110B-E645-8188-4321B6E3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D0E0-32F0-B34C-9C62-B6DB1029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FE9D1F-5429-3E47-9396-5F3E84A58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ACACD-F1BB-C54C-B114-7D30F3B0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29C8-5A98-4346-9CF2-D97A7516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7F0D-6F7F-B74F-96B6-1A800A06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AB411-AE0D-C941-98B3-3786A30A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8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D0F3A-C683-0C44-B132-3E69956C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4336C-63F1-0546-9C1F-281CA553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D805D-0DD4-3A46-83FB-0C15406EA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7974-4EC2-DD4C-BF84-B557A7F5F56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FDC3A-F6A1-CF4A-9D84-C61B7EA4E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6607A-90EF-BA47-BAC2-2B55EBD6C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FCB0A-24F2-574F-B5D5-92D769F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ffinelayer.com/pixsrv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lfdrivingcars.mit.edu/deeptraffi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ym.openai.com/" TargetMode="External"/><Relationship Id="rId4" Type="http://schemas.openxmlformats.org/officeDocument/2006/relationships/hyperlink" Target="https://www.youtube.com/channel/UC0e3QhIYukixgh5VVpKHH9Q/video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2FFB-4446-6C44-8AA7-2122115025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&amp; ML – Demystifying the buzz words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28E1A-FEC6-6949-955E-928EDDDA63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Prasanna Kumar</a:t>
            </a:r>
          </a:p>
        </p:txBody>
      </p:sp>
    </p:spTree>
    <p:extLst>
      <p:ext uri="{BB962C8B-B14F-4D97-AF65-F5344CB8AC3E}">
        <p14:creationId xmlns:p14="http://schemas.microsoft.com/office/powerpoint/2010/main" val="408924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8160-B39E-8B47-9346-75E4215FC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pictorially represent h(x)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B3A75-0A1F-C649-807F-3C1651455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h(x) = mx + c, This is called as a Perceptron.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2060E7-977F-0D44-99CF-A2632D032F51}"/>
              </a:ext>
            </a:extLst>
          </p:cNvPr>
          <p:cNvSpPr/>
          <p:nvPr/>
        </p:nvSpPr>
        <p:spPr>
          <a:xfrm>
            <a:off x="5146160" y="3551276"/>
            <a:ext cx="1477925" cy="14779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A25964-F3FF-DB42-9D1A-72F6763666CF}"/>
              </a:ext>
            </a:extLst>
          </p:cNvPr>
          <p:cNvCxnSpPr>
            <a:cxnSpLocks/>
          </p:cNvCxnSpPr>
          <p:nvPr/>
        </p:nvCxnSpPr>
        <p:spPr>
          <a:xfrm>
            <a:off x="3572542" y="2955853"/>
            <a:ext cx="1648046" cy="98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C9A9CE-D732-DE46-82E9-1CE883176C66}"/>
              </a:ext>
            </a:extLst>
          </p:cNvPr>
          <p:cNvCxnSpPr>
            <a:cxnSpLocks/>
          </p:cNvCxnSpPr>
          <p:nvPr/>
        </p:nvCxnSpPr>
        <p:spPr>
          <a:xfrm flipV="1">
            <a:off x="3572542" y="4642645"/>
            <a:ext cx="1648046" cy="981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178249-066C-9F4D-A80C-1DA341198358}"/>
              </a:ext>
            </a:extLst>
          </p:cNvPr>
          <p:cNvCxnSpPr/>
          <p:nvPr/>
        </p:nvCxnSpPr>
        <p:spPr>
          <a:xfrm>
            <a:off x="6624085" y="4290239"/>
            <a:ext cx="1265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F82DA0-5180-064A-AC8B-2347476EB075}"/>
              </a:ext>
            </a:extLst>
          </p:cNvPr>
          <p:cNvSpPr txBox="1"/>
          <p:nvPr/>
        </p:nvSpPr>
        <p:spPr>
          <a:xfrm>
            <a:off x="3242933" y="5573492"/>
            <a:ext cx="425302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D458D-0909-8641-B3CF-6D920569946A}"/>
              </a:ext>
            </a:extLst>
          </p:cNvPr>
          <p:cNvSpPr txBox="1"/>
          <p:nvPr/>
        </p:nvSpPr>
        <p:spPr>
          <a:xfrm>
            <a:off x="3242933" y="2583713"/>
            <a:ext cx="425302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6DA2E-ADCC-6C40-8BF4-0782FA6F46A6}"/>
              </a:ext>
            </a:extLst>
          </p:cNvPr>
          <p:cNvSpPr txBox="1"/>
          <p:nvPr/>
        </p:nvSpPr>
        <p:spPr>
          <a:xfrm>
            <a:off x="4268975" y="4657062"/>
            <a:ext cx="425302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5EDBE8-2ED3-0E41-B53E-48AED2B42A4F}"/>
              </a:ext>
            </a:extLst>
          </p:cNvPr>
          <p:cNvSpPr txBox="1"/>
          <p:nvPr/>
        </p:nvSpPr>
        <p:spPr>
          <a:xfrm>
            <a:off x="4316821" y="3078127"/>
            <a:ext cx="425302" cy="37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86F3C-694F-AD44-A5C4-7201DB3F776B}"/>
              </a:ext>
            </a:extLst>
          </p:cNvPr>
          <p:cNvSpPr txBox="1"/>
          <p:nvPr/>
        </p:nvSpPr>
        <p:spPr>
          <a:xfrm>
            <a:off x="8032011" y="4104169"/>
            <a:ext cx="56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h(x)</a:t>
            </a:r>
          </a:p>
        </p:txBody>
      </p:sp>
    </p:spTree>
    <p:extLst>
      <p:ext uri="{BB962C8B-B14F-4D97-AF65-F5344CB8AC3E}">
        <p14:creationId xmlns:p14="http://schemas.microsoft.com/office/powerpoint/2010/main" val="163567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91CD-B2EA-474E-A5E0-AB9D21C2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 Neuron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5A748-975A-E24E-B847-08092741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91" y="1690688"/>
            <a:ext cx="5885932" cy="4805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E7278-BFA9-D846-A7E6-98BA63A0FF02}"/>
              </a:ext>
            </a:extLst>
          </p:cNvPr>
          <p:cNvSpPr txBox="1"/>
          <p:nvPr/>
        </p:nvSpPr>
        <p:spPr>
          <a:xfrm>
            <a:off x="7868093" y="1850065"/>
            <a:ext cx="3732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Perceptron is a mathematical model of a biological neuron</a:t>
            </a:r>
          </a:p>
        </p:txBody>
      </p:sp>
    </p:spTree>
    <p:extLst>
      <p:ext uri="{BB962C8B-B14F-4D97-AF65-F5344CB8AC3E}">
        <p14:creationId xmlns:p14="http://schemas.microsoft.com/office/powerpoint/2010/main" val="2383231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1FB1-B2DE-2044-8EE1-D9BF468E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Hand-written digit recognition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F351F-7757-1541-B822-FF3773E9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5" y="1477923"/>
            <a:ext cx="6602818" cy="5071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1BED3-34F9-7843-88D2-752AD6EDCA03}"/>
              </a:ext>
            </a:extLst>
          </p:cNvPr>
          <p:cNvSpPr txBox="1"/>
          <p:nvPr/>
        </p:nvSpPr>
        <p:spPr>
          <a:xfrm>
            <a:off x="7634177" y="5656631"/>
            <a:ext cx="413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PS: A human brain has 86 billion neurons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0F672-A927-8543-87BF-D9B45403832F}"/>
              </a:ext>
            </a:extLst>
          </p:cNvPr>
          <p:cNvSpPr txBox="1"/>
          <p:nvPr/>
        </p:nvSpPr>
        <p:spPr>
          <a:xfrm>
            <a:off x="7836196" y="2020186"/>
            <a:ext cx="36469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809 Neurons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layers and number of neurons determine the learning capacity of the network (It also takes a long time to train)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of Gradient descent, for Neural networks a mechanism known as </a:t>
            </a:r>
            <a:r>
              <a:rPr lang="en-US" b="1" dirty="0"/>
              <a:t>Backpropagation</a:t>
            </a:r>
            <a:r>
              <a:rPr lang="en-US" dirty="0"/>
              <a:t> is followed for computing the values for the model</a:t>
            </a:r>
          </a:p>
        </p:txBody>
      </p:sp>
    </p:spTree>
    <p:extLst>
      <p:ext uri="{BB962C8B-B14F-4D97-AF65-F5344CB8AC3E}">
        <p14:creationId xmlns:p14="http://schemas.microsoft.com/office/powerpoint/2010/main" val="3128342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9D27-C5FD-E24E-B02D-E30D6B48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CB299-8297-3F43-A1D2-39591450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extension of a simple neural network are:</a:t>
            </a:r>
          </a:p>
          <a:p>
            <a:pPr lvl="1"/>
            <a:r>
              <a:rPr lang="en-US" dirty="0"/>
              <a:t>Convolutional Neural Network</a:t>
            </a:r>
          </a:p>
          <a:p>
            <a:pPr lvl="1"/>
            <a:r>
              <a:rPr lang="en-US" dirty="0"/>
              <a:t>Recurrent Neural Network</a:t>
            </a:r>
          </a:p>
          <a:p>
            <a:pPr lvl="1"/>
            <a:r>
              <a:rPr lang="en-US" dirty="0"/>
              <a:t>Long Short Term Memory</a:t>
            </a:r>
          </a:p>
          <a:p>
            <a:pPr lvl="1"/>
            <a:r>
              <a:rPr lang="en-US" dirty="0"/>
              <a:t>Generative Adversarial Network</a:t>
            </a:r>
          </a:p>
          <a:p>
            <a:r>
              <a:rPr lang="en-US" dirty="0">
                <a:hlinkClick r:id="rId2"/>
              </a:rPr>
              <a:t>https://affinelayer.com/pixsrv/index.html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998B-7D38-494A-A1BD-3248DF35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7B7E-880D-9D43-A7FB-055A356DF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driven ML Models are only as good as it’s data</a:t>
            </a:r>
          </a:p>
          <a:p>
            <a:r>
              <a:rPr lang="en-US" dirty="0"/>
              <a:t>Need to generate new data to reinforce and fine tune the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29D48-8C27-8D49-843B-C5734F271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20" y="3243042"/>
            <a:ext cx="3962399" cy="297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84402-1C97-7E4D-B99F-C7088AEBC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03747"/>
            <a:ext cx="5654158" cy="26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E945-9BF8-C244-8C73-3B5D0C8E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cool examples,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D6FCB-A2FF-D440-B2FE-C23402DD1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https://selfdrivingcars.mit.edu/deeptraffic/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https://www.youtube.com/channel/UC0e3QhIYukixgh5VVpKHH9Q/videos</a:t>
            </a:r>
            <a:endParaRPr lang="en-US" dirty="0"/>
          </a:p>
          <a:p>
            <a:r>
              <a:rPr lang="en-US" dirty="0">
                <a:hlinkClick r:id="rId5"/>
              </a:rPr>
              <a:t>https://gym.openai.com/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3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834E-C3A6-2740-8D4F-6CF82A93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13" y="365125"/>
            <a:ext cx="10515600" cy="1325563"/>
          </a:xfrm>
        </p:spPr>
        <p:txBody>
          <a:bodyPr/>
          <a:lstStyle/>
          <a:p>
            <a:r>
              <a:rPr lang="en-US" dirty="0"/>
              <a:t>What are some AIs?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E3D67-8404-F348-8139-45AA5D40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87" y="1690687"/>
            <a:ext cx="4101310" cy="2306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3FBF8-D9F7-8044-B9B0-93B744FB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1" y="3764140"/>
            <a:ext cx="4131740" cy="2758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7F8124-D12D-4B45-8054-C850B8F6A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913" y="4323010"/>
            <a:ext cx="4064000" cy="2311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193C4D-8907-1349-9F9F-5034683C4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613" y="4265860"/>
            <a:ext cx="4064000" cy="2425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D68BAE-497F-8740-BC04-FFF74486B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764" y="150546"/>
            <a:ext cx="3564913" cy="2370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44DB5D-55CE-3D4F-ACE6-5B5102AFC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6764" y="2037010"/>
            <a:ext cx="40640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61913D-6365-8F42-A94E-3D709CBC2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1919" y="365125"/>
            <a:ext cx="2909707" cy="2182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445D2-AB03-4541-A434-9DC303350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3787" y="2300478"/>
            <a:ext cx="1948180" cy="2514923"/>
          </a:xfrm>
          <a:prstGeom prst="rect">
            <a:avLst/>
          </a:prstGeom>
        </p:spPr>
      </p:pic>
      <p:sp>
        <p:nvSpPr>
          <p:cNvPr id="22" name="Oval Callout 21">
            <a:extLst>
              <a:ext uri="{FF2B5EF4-FFF2-40B4-BE49-F238E27FC236}">
                <a16:creationId xmlns:a16="http://schemas.microsoft.com/office/drawing/2014/main" id="{4B29B191-401F-D444-8678-3782512F43A0}"/>
              </a:ext>
            </a:extLst>
          </p:cNvPr>
          <p:cNvSpPr/>
          <p:nvPr/>
        </p:nvSpPr>
        <p:spPr>
          <a:xfrm>
            <a:off x="4084525" y="833396"/>
            <a:ext cx="5005915" cy="359685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 AI is any system exhibiting intelligent traits</a:t>
            </a:r>
          </a:p>
        </p:txBody>
      </p:sp>
    </p:spTree>
    <p:extLst>
      <p:ext uri="{BB962C8B-B14F-4D97-AF65-F5344CB8AC3E}">
        <p14:creationId xmlns:p14="http://schemas.microsoft.com/office/powerpoint/2010/main" val="117266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6F85-993F-954C-9E70-D5FFD358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behind these..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B4A1F-B949-F447-B1EE-937DB341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Polynomial regression</a:t>
            </a:r>
          </a:p>
          <a:p>
            <a:r>
              <a:rPr lang="en-US" sz="2400" dirty="0"/>
              <a:t>Neural networks</a:t>
            </a:r>
          </a:p>
          <a:p>
            <a:r>
              <a:rPr lang="en-US" sz="2400" dirty="0"/>
              <a:t>Support Vector Machines</a:t>
            </a:r>
          </a:p>
          <a:p>
            <a:r>
              <a:rPr lang="en-US" sz="2400" dirty="0"/>
              <a:t>K-Means algorithm</a:t>
            </a:r>
          </a:p>
          <a:p>
            <a:r>
              <a:rPr lang="en-US" sz="2400" dirty="0"/>
              <a:t>Recommender systems</a:t>
            </a:r>
          </a:p>
          <a:p>
            <a:r>
              <a:rPr lang="en-US" sz="2400" dirty="0"/>
              <a:t>Computer Vision</a:t>
            </a:r>
          </a:p>
          <a:p>
            <a:r>
              <a:rPr lang="en-US" sz="2400" dirty="0"/>
              <a:t>Fuzzy logic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Most of these fall under the umbrella of </a:t>
            </a:r>
            <a:r>
              <a:rPr lang="en-US" sz="2400" b="1" dirty="0"/>
              <a:t>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58687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9183-7E7D-3C4D-886D-4ACCFD62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machines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2FA66-B791-D040-A197-90225D0C9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machines learn?</a:t>
            </a:r>
          </a:p>
          <a:p>
            <a:r>
              <a:rPr lang="en-US" dirty="0"/>
              <a:t>They learn the correlation between the input and expected output out of a large sample of data it’s been fed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Try out!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https://teachablemachine.withgoogle.com/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6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6CD6-19A4-6C46-BF56-D2E6E84E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simple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29D03-5265-924B-8E47-4E7495627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between</a:t>
            </a:r>
          </a:p>
          <a:p>
            <a:pPr lvl="1"/>
            <a:r>
              <a:rPr lang="en-US" dirty="0"/>
              <a:t>Marketing budget of a company – Actual sales volume of the year</a:t>
            </a:r>
          </a:p>
          <a:p>
            <a:pPr lvl="1"/>
            <a:r>
              <a:rPr lang="en-US" dirty="0"/>
              <a:t>GDP of the country – Annual Automobile sales</a:t>
            </a:r>
          </a:p>
          <a:p>
            <a:pPr lvl="1"/>
            <a:r>
              <a:rPr lang="en-US" dirty="0"/>
              <a:t>House area in sq. ft – Price of the house</a:t>
            </a:r>
          </a:p>
          <a:p>
            <a:r>
              <a:rPr lang="en-US" dirty="0"/>
              <a:t>Let’s take Marketing Budget vs Actual sales</a:t>
            </a:r>
          </a:p>
          <a:p>
            <a:pPr lvl="1"/>
            <a:r>
              <a:rPr lang="en-US" dirty="0"/>
              <a:t>Sample data</a:t>
            </a:r>
          </a:p>
          <a:p>
            <a:pPr lvl="2"/>
            <a:r>
              <a:rPr lang="en-US" dirty="0"/>
              <a:t>1 Million – 1,200,00 Units</a:t>
            </a:r>
          </a:p>
          <a:p>
            <a:pPr lvl="2"/>
            <a:r>
              <a:rPr lang="en-US" dirty="0"/>
              <a:t>3 Million – 1,600,000 Units</a:t>
            </a:r>
          </a:p>
          <a:p>
            <a:pPr lvl="2"/>
            <a:r>
              <a:rPr lang="en-US" dirty="0"/>
              <a:t>8 Million – 2,600,000 Units</a:t>
            </a:r>
          </a:p>
          <a:p>
            <a:pPr lvl="2"/>
            <a:r>
              <a:rPr lang="en-US" dirty="0"/>
              <a:t>5 Million – ??? Units</a:t>
            </a:r>
          </a:p>
          <a:p>
            <a:pPr lvl="1"/>
            <a:r>
              <a:rPr lang="en-US" dirty="0"/>
              <a:t>Let x be Budget in Millions and y be No of units in 100,000 in a graph</a:t>
            </a:r>
          </a:p>
        </p:txBody>
      </p:sp>
    </p:spTree>
    <p:extLst>
      <p:ext uri="{BB962C8B-B14F-4D97-AF65-F5344CB8AC3E}">
        <p14:creationId xmlns:p14="http://schemas.microsoft.com/office/powerpoint/2010/main" val="367066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A8D6-7A53-F248-8F5A-54201942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pattern of data,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9E0C6-9D54-6644-85F6-4947FEECB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goal is to figure out hypothesis h(x), a linear equation of x</a:t>
            </a:r>
          </a:p>
          <a:p>
            <a:r>
              <a:rPr lang="en-US" dirty="0"/>
              <a:t>A linear equation is of the form,</a:t>
            </a:r>
          </a:p>
          <a:p>
            <a:pPr lvl="1"/>
            <a:r>
              <a:rPr lang="en-US" dirty="0"/>
              <a:t>h(x) = mx + c</a:t>
            </a:r>
          </a:p>
          <a:p>
            <a:r>
              <a:rPr lang="en-US" dirty="0"/>
              <a:t>Substituting our data, we get</a:t>
            </a:r>
          </a:p>
          <a:p>
            <a:pPr lvl="1"/>
            <a:r>
              <a:rPr lang="en-US" dirty="0"/>
              <a:t>12 = m + c</a:t>
            </a:r>
          </a:p>
          <a:p>
            <a:pPr lvl="1"/>
            <a:r>
              <a:rPr lang="en-US" dirty="0"/>
              <a:t>16 = 3m + c</a:t>
            </a:r>
          </a:p>
          <a:p>
            <a:pPr lvl="1"/>
            <a:r>
              <a:rPr lang="en-US" dirty="0"/>
              <a:t>26 = 8m + c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16 - 12 = 3m – m + c – c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4 = 2m 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m = 2</a:t>
            </a:r>
          </a:p>
          <a:p>
            <a:pPr marL="457200" lvl="1" indent="0">
              <a:buNone/>
            </a:pPr>
            <a:r>
              <a:rPr lang="en-US" dirty="0"/>
              <a:t>	We get m = 2, c = 10</a:t>
            </a:r>
          </a:p>
          <a:p>
            <a:r>
              <a:rPr lang="en-US" dirty="0"/>
              <a:t>Our data conforms to the equation, h(x) = 2x + 10</a:t>
            </a:r>
          </a:p>
        </p:txBody>
      </p:sp>
    </p:spTree>
    <p:extLst>
      <p:ext uri="{BB962C8B-B14F-4D97-AF65-F5344CB8AC3E}">
        <p14:creationId xmlns:p14="http://schemas.microsoft.com/office/powerpoint/2010/main" val="71855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AA0C-F253-4E4A-B54D-3E2D90B3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gist,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1193F-107D-CA44-99AD-8D2E5AB72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machine learns the value of m and c for which the deviations of predictions(h(x)) from actual output(y) is minimal. (In this case 0)</a:t>
            </a:r>
          </a:p>
          <a:p>
            <a:r>
              <a:rPr lang="en-US" dirty="0"/>
              <a:t>Whereas in real life the data is going to be messed up. Example.,</a:t>
            </a:r>
          </a:p>
          <a:p>
            <a:pPr lvl="1"/>
            <a:r>
              <a:rPr lang="en-US" dirty="0"/>
              <a:t>1 Million – 1,000,00 Units</a:t>
            </a:r>
          </a:p>
          <a:p>
            <a:pPr lvl="1"/>
            <a:r>
              <a:rPr lang="en-US" dirty="0"/>
              <a:t>3 Million – 1,800,000 Units</a:t>
            </a:r>
          </a:p>
          <a:p>
            <a:pPr lvl="1"/>
            <a:r>
              <a:rPr lang="en-US" dirty="0"/>
              <a:t>5 Million – 1,900,000 Units</a:t>
            </a:r>
          </a:p>
          <a:p>
            <a:pPr lvl="1"/>
            <a:r>
              <a:rPr lang="en-US" dirty="0"/>
              <a:t>8 Million – 2,700,000 Units</a:t>
            </a:r>
          </a:p>
          <a:p>
            <a:pPr lvl="1"/>
            <a:r>
              <a:rPr lang="en-US" dirty="0"/>
              <a:t>6 Million - ??? Units</a:t>
            </a:r>
          </a:p>
        </p:txBody>
      </p:sp>
    </p:spTree>
    <p:extLst>
      <p:ext uri="{BB962C8B-B14F-4D97-AF65-F5344CB8AC3E}">
        <p14:creationId xmlns:p14="http://schemas.microsoft.com/office/powerpoint/2010/main" val="167480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2EF6B-9F4A-C64F-9A8D-3F2C32E5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messed up real life data,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64F3-3625-AF45-B2E5-2C5249780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impossible to solve for a value of m and c that satisfies all these 4 equations.</a:t>
            </a:r>
          </a:p>
          <a:p>
            <a:pPr lvl="1"/>
            <a:r>
              <a:rPr lang="en-US" dirty="0"/>
              <a:t>10 = m + c</a:t>
            </a:r>
          </a:p>
          <a:p>
            <a:pPr lvl="1"/>
            <a:r>
              <a:rPr lang="en-US" dirty="0"/>
              <a:t>18 = 3m + c</a:t>
            </a:r>
          </a:p>
          <a:p>
            <a:pPr lvl="1"/>
            <a:r>
              <a:rPr lang="en-US" dirty="0"/>
              <a:t>19 = 5m + c</a:t>
            </a:r>
          </a:p>
          <a:p>
            <a:pPr lvl="1"/>
            <a:r>
              <a:rPr lang="en-US" dirty="0"/>
              <a:t>27 = 8m + c</a:t>
            </a:r>
          </a:p>
          <a:p>
            <a:r>
              <a:rPr lang="en-US" dirty="0"/>
              <a:t>How can I make sure that the error of the prediction is minimal? </a:t>
            </a:r>
          </a:p>
          <a:p>
            <a:r>
              <a:rPr lang="en-US" dirty="0"/>
              <a:t>Assume a value for m and c. Apply in the above equations and compute the deviations</a:t>
            </a:r>
          </a:p>
          <a:p>
            <a:pPr lvl="1"/>
            <a:r>
              <a:rPr lang="en-US" dirty="0"/>
              <a:t>m=2.0, c=10 </a:t>
            </a:r>
            <a:r>
              <a:rPr lang="en-US" dirty="0">
                <a:sym typeface="Wingdings" pitchFamily="2" charset="2"/>
              </a:rPr>
              <a:t> 2 + 2 + 1 + 1  6</a:t>
            </a:r>
          </a:p>
          <a:p>
            <a:pPr lvl="1"/>
            <a:r>
              <a:rPr lang="en-US" dirty="0">
                <a:sym typeface="Wingdings" pitchFamily="2" charset="2"/>
              </a:rPr>
              <a:t>m=2.2, c=9    1.2 + 2.4 + 1 + 0.4 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2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537-957B-CF45-8AD4-CD578045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FB64E-7CDA-1446-986E-5C733CA41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529"/>
            <a:ext cx="10515600" cy="4351338"/>
          </a:xfrm>
        </p:spPr>
        <p:txBody>
          <a:bodyPr/>
          <a:lstStyle/>
          <a:p>
            <a:r>
              <a:rPr lang="en-US" dirty="0">
                <a:sym typeface="Wingdings" pitchFamily="2" charset="2"/>
              </a:rPr>
              <a:t>Finding the value of m and c for which the error is minimum, it is the optimum solution for h(x). It generalizes our problem statement!</a:t>
            </a:r>
          </a:p>
          <a:p>
            <a:r>
              <a:rPr lang="en-US" dirty="0">
                <a:sym typeface="Wingdings" pitchFamily="2" charset="2"/>
              </a:rPr>
              <a:t>Finding the m and c for minimum error is achieved using a process called Gradient descent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74768-AE62-CF48-B249-513D59724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3317691"/>
            <a:ext cx="4635500" cy="339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2E4FCF-2B93-7F4B-A7E7-9DD8DADA2472}"/>
              </a:ext>
            </a:extLst>
          </p:cNvPr>
          <p:cNvSpPr txBox="1"/>
          <p:nvPr/>
        </p:nvSpPr>
        <p:spPr>
          <a:xfrm>
            <a:off x="6719777" y="6413687"/>
            <a:ext cx="435935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20F73-86FA-7E43-86CB-87028FA3CED1}"/>
              </a:ext>
            </a:extLst>
          </p:cNvPr>
          <p:cNvSpPr txBox="1"/>
          <p:nvPr/>
        </p:nvSpPr>
        <p:spPr>
          <a:xfrm>
            <a:off x="4703135" y="6339259"/>
            <a:ext cx="43593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14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2811</TotalTime>
  <Words>706</Words>
  <Application>Microsoft Macintosh PowerPoint</Application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AI &amp; ML – Demystifying the buzz words</vt:lpstr>
      <vt:lpstr>What are some AIs?</vt:lpstr>
      <vt:lpstr>Concepts behind these..</vt:lpstr>
      <vt:lpstr>So how do machines learn?</vt:lpstr>
      <vt:lpstr>Some simple examples</vt:lpstr>
      <vt:lpstr>Finding the pattern of data,</vt:lpstr>
      <vt:lpstr>In a gist,</vt:lpstr>
      <vt:lpstr>The messed up real life data,</vt:lpstr>
      <vt:lpstr>Cost function</vt:lpstr>
      <vt:lpstr>How do you pictorially represent h(x)</vt:lpstr>
      <vt:lpstr>Perceptron vs Neuron</vt:lpstr>
      <vt:lpstr>A Hand-written digit recognition network</vt:lpstr>
      <vt:lpstr>Variants of Neural networks</vt:lpstr>
      <vt:lpstr>Reinforcement learning</vt:lpstr>
      <vt:lpstr>Some cool examples,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ML – Demystifying the buzz words</dc:title>
  <dc:creator>S K, Prasanna Kumar (S.K.)</dc:creator>
  <cp:lastModifiedBy>S K, Prasanna Kumar (S.K.)</cp:lastModifiedBy>
  <cp:revision>34</cp:revision>
  <dcterms:created xsi:type="dcterms:W3CDTF">2020-02-23T05:26:33Z</dcterms:created>
  <dcterms:modified xsi:type="dcterms:W3CDTF">2020-02-25T11:50:13Z</dcterms:modified>
</cp:coreProperties>
</file>